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73" r:id="rId7"/>
    <p:sldId id="274" r:id="rId8"/>
    <p:sldId id="275" r:id="rId9"/>
    <p:sldId id="257" r:id="rId10"/>
    <p:sldId id="258" r:id="rId11"/>
    <p:sldId id="265" r:id="rId12"/>
    <p:sldId id="277" r:id="rId13"/>
    <p:sldId id="276" r:id="rId14"/>
    <p:sldId id="268" r:id="rId15"/>
    <p:sldId id="272" r:id="rId16"/>
    <p:sldId id="271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66" r:id="rId28"/>
    <p:sldId id="267" r:id="rId29"/>
    <p:sldId id="269" r:id="rId30"/>
    <p:sldId id="288" r:id="rId31"/>
    <p:sldId id="289" r:id="rId32"/>
    <p:sldId id="290" r:id="rId33"/>
    <p:sldId id="291" r:id="rId34"/>
    <p:sldId id="270" r:id="rId35"/>
    <p:sldId id="292" r:id="rId36"/>
    <p:sldId id="293" r:id="rId37"/>
    <p:sldId id="294" r:id="rId38"/>
    <p:sldId id="295" r:id="rId39"/>
    <p:sldId id="297" r:id="rId40"/>
    <p:sldId id="296" r:id="rId41"/>
    <p:sldId id="263" r:id="rId42"/>
    <p:sldId id="264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1" autoAdjust="0"/>
    <p:restoredTop sz="94638" autoAdjust="0"/>
  </p:normalViewPr>
  <p:slideViewPr>
    <p:cSldViewPr>
      <p:cViewPr varScale="1">
        <p:scale>
          <a:sx n="90" d="100"/>
          <a:sy n="90" d="100"/>
        </p:scale>
        <p:origin x="-2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lter\Desktop\&#269;L%2057\Responses-NVO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lter\Desktop\&#269;L%2057\Responses-NVO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lter\Desktop\&#269;L%2057\Responses-NVO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lter\Desktop\&#269;L%2057\Responses-NV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lter\Desktop\&#269;L%2057\Responses-NV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lter\Desktop\&#269;L%2057\Responses-NV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lter\Desktop\&#269;L%2057\Responses-NV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lter\Desktop\&#269;L%2057\Responses-NV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lter\Desktop\&#269;L%2057\Responses-NV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lter\Desktop\&#269;L%2057\Responses-NV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lter\Desktop\&#269;L%2057\Responses-NVO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lter\Desktop\&#269;L%2057\Responses-NV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cat>
            <c:strRef>
              <c:f>Sheet3!$A$1:$A$12</c:f>
              <c:strCache>
                <c:ptCount val="12"/>
                <c:pt idx="0">
                  <c:v>Zaštita okoliša, 12%</c:v>
                </c:pt>
                <c:pt idx="1">
                  <c:v>Zaštita javnog prostora, 14%</c:v>
                </c:pt>
                <c:pt idx="2">
                  <c:v>Obrazovanje, 6%</c:v>
                </c:pt>
                <c:pt idx="3">
                  <c:v>Kultura, 20%</c:v>
                </c:pt>
                <c:pt idx="4">
                  <c:v>Zaštita djece i mladih, 2%</c:v>
                </c:pt>
                <c:pt idx="5">
                  <c:v>Briga o starijim osobama, 6%</c:v>
                </c:pt>
                <c:pt idx="6">
                  <c:v>Zdravstvo 16%</c:v>
                </c:pt>
                <c:pt idx="7">
                  <c:v>Sport</c:v>
                </c:pt>
                <c:pt idx="8">
                  <c:v>Tehnička kultura, 2%</c:v>
                </c:pt>
                <c:pt idx="9">
                  <c:v>Ljudska prava</c:v>
                </c:pt>
                <c:pt idx="10">
                  <c:v>Unapređenje javne uprave, transparentnost javne vlasti, 2%</c:v>
                </c:pt>
                <c:pt idx="11">
                  <c:v>Nešto drugo, 21%</c:v>
                </c:pt>
              </c:strCache>
            </c:strRef>
          </c:cat>
          <c:val>
            <c:numRef>
              <c:f>Sheet3!$B$1:$B$12</c:f>
              <c:numCache>
                <c:formatCode>General</c:formatCode>
                <c:ptCount val="12"/>
                <c:pt idx="0">
                  <c:v>12</c:v>
                </c:pt>
                <c:pt idx="1">
                  <c:v>14</c:v>
                </c:pt>
                <c:pt idx="2">
                  <c:v>6</c:v>
                </c:pt>
                <c:pt idx="3">
                  <c:v>19</c:v>
                </c:pt>
                <c:pt idx="4">
                  <c:v>2</c:v>
                </c:pt>
                <c:pt idx="5">
                  <c:v>6</c:v>
                </c:pt>
                <c:pt idx="6">
                  <c:v>16</c:v>
                </c:pt>
                <c:pt idx="8">
                  <c:v>2</c:v>
                </c:pt>
                <c:pt idx="10">
                  <c:v>2</c:v>
                </c:pt>
                <c:pt idx="11">
                  <c:v>21</c:v>
                </c:pt>
              </c:numCache>
            </c:numRef>
          </c:val>
        </c:ser>
        <c:firstSliceAng val="0"/>
      </c:pieChart>
    </c:plotArea>
    <c:legend>
      <c:legendPos val="r"/>
      <c:legendEntry>
        <c:idx val="9"/>
        <c:delete val="1"/>
      </c:legendEntry>
      <c:layout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cat>
            <c:strRef>
              <c:f>Sheet11!$A$1:$A$6</c:f>
              <c:strCache>
                <c:ptCount val="6"/>
                <c:pt idx="0">
                  <c:v>1. Nikakvu - 0%</c:v>
                </c:pt>
                <c:pt idx="1">
                  <c:v>2. Vrlo malu - 2%</c:v>
                </c:pt>
                <c:pt idx="2">
                  <c:v>3. Osrednju - 8%</c:v>
                </c:pt>
                <c:pt idx="3">
                  <c:v>4. Vrlo veliku - 30%</c:v>
                </c:pt>
                <c:pt idx="4">
                  <c:v>5. Izuzetnu - 52%</c:v>
                </c:pt>
                <c:pt idx="5">
                  <c:v>Ne mogu odlučiti - 10%</c:v>
                </c:pt>
              </c:strCache>
            </c:strRef>
          </c:cat>
          <c:val>
            <c:numRef>
              <c:f>Sheet11!$B$1:$B$6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8</c:v>
                </c:pt>
                <c:pt idx="3">
                  <c:v>29</c:v>
                </c:pt>
                <c:pt idx="4">
                  <c:v>52</c:v>
                </c:pt>
                <c:pt idx="5">
                  <c:v>9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cat>
            <c:strRef>
              <c:f>Sheet4!$A$1:$A$6</c:f>
              <c:strCache>
                <c:ptCount val="6"/>
                <c:pt idx="0">
                  <c:v>1. Ne odgovaraju / odgovore smatram nezadovoljavajućima - 20%</c:v>
                </c:pt>
                <c:pt idx="1">
                  <c:v>2. Vrlo često sam nezadovoljan/na odgovorima - 31%</c:v>
                </c:pt>
                <c:pt idx="2">
                  <c:v>3. Koji put sam zadovoljan/na, a koji put nisam - 20%</c:v>
                </c:pt>
                <c:pt idx="3">
                  <c:v>4. Vrlo često sam zadovoljan/na odgovorima - 6%</c:v>
                </c:pt>
                <c:pt idx="4">
                  <c:v>5. Redovito odgovaraju i njihove odgovore smatram zadovoljavajućima - 2%</c:v>
                </c:pt>
                <c:pt idx="5">
                  <c:v>6. Ne mogu odrediti - 21%</c:v>
                </c:pt>
              </c:strCache>
            </c:strRef>
          </c:cat>
          <c:val>
            <c:numRef>
              <c:f>Sheet4!$B$1:$B$6</c:f>
              <c:numCache>
                <c:formatCode>General</c:formatCode>
                <c:ptCount val="6"/>
                <c:pt idx="0">
                  <c:v>20</c:v>
                </c:pt>
                <c:pt idx="1">
                  <c:v>31</c:v>
                </c:pt>
                <c:pt idx="2">
                  <c:v>20</c:v>
                </c:pt>
                <c:pt idx="3">
                  <c:v>6</c:v>
                </c:pt>
                <c:pt idx="4">
                  <c:v>2</c:v>
                </c:pt>
                <c:pt idx="5">
                  <c:v>21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perspective val="30"/>
    </c:view3D>
    <c:plotArea>
      <c:layout/>
      <c:pie3DChart>
        <c:varyColors val="1"/>
        <c:ser>
          <c:idx val="0"/>
          <c:order val="0"/>
          <c:cat>
            <c:strRef>
              <c:f>Sheet5!$A$1:$A$6</c:f>
              <c:strCache>
                <c:ptCount val="6"/>
                <c:pt idx="0">
                  <c:v>1. Ne odgovaraju / odgovore smatram nezadovoljavajućima - 0%</c:v>
                </c:pt>
                <c:pt idx="1">
                  <c:v>2. Vrlo često sam nezadovoljan/na odgovorima - 0%</c:v>
                </c:pt>
                <c:pt idx="2">
                  <c:v>3. Koji put sam zadovoljan/na, a koji put nisam - 0%</c:v>
                </c:pt>
                <c:pt idx="3">
                  <c:v>4. Vrlo često sam zadovoljan/na odgovorima - 40%</c:v>
                </c:pt>
                <c:pt idx="4">
                  <c:v>5. Redovito odgovaraju i njihove odgovore smatram zadovoljavajućima - 60%</c:v>
                </c:pt>
                <c:pt idx="5">
                  <c:v>6. Ne mogu odrediti - 0%</c:v>
                </c:pt>
              </c:strCache>
            </c:strRef>
          </c:cat>
          <c:val>
            <c:numRef>
              <c:f>Sheet5!$B$1:$B$6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40</c:v>
                </c:pt>
                <c:pt idx="4">
                  <c:v>60</c:v>
                </c:pt>
                <c:pt idx="5">
                  <c:v>0</c:v>
                </c:pt>
              </c:numCache>
            </c:numRef>
          </c:val>
        </c:ser>
      </c:pie3DChart>
    </c:plotArea>
    <c:legend>
      <c:legendPos val="r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perspective val="30"/>
    </c:view3D>
    <c:plotArea>
      <c:layout/>
      <c:pie3DChart>
        <c:varyColors val="1"/>
        <c:ser>
          <c:idx val="0"/>
          <c:order val="0"/>
          <c:cat>
            <c:strRef>
              <c:f>Sheet6!$A$1:$A$3</c:f>
              <c:strCache>
                <c:ptCount val="3"/>
                <c:pt idx="0">
                  <c:v>Zaštita javvnog prostora - 40%</c:v>
                </c:pt>
                <c:pt idx="1">
                  <c:v>Zaštita okoliša - 40%</c:v>
                </c:pt>
                <c:pt idx="2">
                  <c:v>Briga za starije osobe - 20%</c:v>
                </c:pt>
              </c:strCache>
            </c:strRef>
          </c:cat>
          <c:val>
            <c:numRef>
              <c:f>Sheet6!$B$1:$B$3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</c:ser>
      </c:pie3DChart>
    </c:plotArea>
    <c:legend>
      <c:legendPos val="r"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cat>
            <c:strRef>
              <c:f>Sheet9!$A$1:$A$6</c:f>
              <c:strCache>
                <c:ptCount val="6"/>
                <c:pt idx="0">
                  <c:v>1. Nedemokratičan je - 12%</c:v>
                </c:pt>
                <c:pt idx="1">
                  <c:v>2. Postoje ozbiljni problemi s njegovom demokratičnošću - 2%</c:v>
                </c:pt>
                <c:pt idx="2">
                  <c:v>3. Demokratičnost mu je osrednja - 14%</c:v>
                </c:pt>
                <c:pt idx="3">
                  <c:v>4. Demokratičan je uz povremene propuste - 2%</c:v>
                </c:pt>
                <c:pt idx="4">
                  <c:v>5. Izuzetno je demokratičan - 2%</c:v>
                </c:pt>
                <c:pt idx="5">
                  <c:v>Ne mogu ocijeniti - 68%</c:v>
                </c:pt>
              </c:strCache>
            </c:strRef>
          </c:cat>
          <c:val>
            <c:numRef>
              <c:f>Sheet9!$B$1:$B$6</c:f>
              <c:numCache>
                <c:formatCode>General</c:formatCode>
                <c:ptCount val="6"/>
                <c:pt idx="0">
                  <c:v>12</c:v>
                </c:pt>
                <c:pt idx="1">
                  <c:v>2</c:v>
                </c:pt>
                <c:pt idx="2">
                  <c:v>14</c:v>
                </c:pt>
                <c:pt idx="3">
                  <c:v>2</c:v>
                </c:pt>
                <c:pt idx="4">
                  <c:v>2</c:v>
                </c:pt>
                <c:pt idx="5">
                  <c:v>68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perspective val="30"/>
    </c:view3D>
    <c:plotArea>
      <c:layout/>
      <c:pie3DChart>
        <c:varyColors val="1"/>
        <c:ser>
          <c:idx val="0"/>
          <c:order val="0"/>
          <c:cat>
            <c:strRef>
              <c:f>Sheet1!$A$1:$A$6</c:f>
              <c:strCache>
                <c:ptCount val="6"/>
                <c:pt idx="0">
                  <c:v>1. Nedemokratičan je - 0%</c:v>
                </c:pt>
                <c:pt idx="1">
                  <c:v>2. Postoje ozbiljni problemi s njegovom demokratičnošću - 20%</c:v>
                </c:pt>
                <c:pt idx="2">
                  <c:v>3. Demokratičnost mu je osrednja - 0%</c:v>
                </c:pt>
                <c:pt idx="3">
                  <c:v>4. Demokratičan je uz povremene propuste - 20%</c:v>
                </c:pt>
                <c:pt idx="4">
                  <c:v>5. Izuzetno je demokratičan - 0%</c:v>
                </c:pt>
                <c:pt idx="5">
                  <c:v>Ne mogu ocijeniti - 60%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0</c:v>
                </c:pt>
                <c:pt idx="1">
                  <c:v>20</c:v>
                </c:pt>
                <c:pt idx="2">
                  <c:v>0</c:v>
                </c:pt>
                <c:pt idx="3">
                  <c:v>20</c:v>
                </c:pt>
                <c:pt idx="4">
                  <c:v>0</c:v>
                </c:pt>
                <c:pt idx="5">
                  <c:v>60</c:v>
                </c:pt>
              </c:numCache>
            </c:numRef>
          </c:val>
        </c:ser>
      </c:pie3DChart>
    </c:plotArea>
    <c:legend>
      <c:legendPos val="r"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cat>
            <c:strRef>
              <c:f>Sheet12!$A$1:$A$6</c:f>
              <c:strCache>
                <c:ptCount val="6"/>
                <c:pt idx="0">
                  <c:v>1. Nikakvu - 2%</c:v>
                </c:pt>
                <c:pt idx="1">
                  <c:v>2. Vrlo malu - 6%</c:v>
                </c:pt>
                <c:pt idx="2">
                  <c:v>3. Osrednju - 10%</c:v>
                </c:pt>
                <c:pt idx="3">
                  <c:v>4. Vrlo veliku - 14%</c:v>
                </c:pt>
                <c:pt idx="4">
                  <c:v>5. Izuzetnu - 58%</c:v>
                </c:pt>
                <c:pt idx="5">
                  <c:v>Ne mogu odlučiti - 12%</c:v>
                </c:pt>
              </c:strCache>
            </c:strRef>
          </c:cat>
          <c:val>
            <c:numRef>
              <c:f>Sheet12!$B$1:$B$6</c:f>
              <c:numCache>
                <c:formatCode>General</c:formatCode>
                <c:ptCount val="6"/>
                <c:pt idx="0">
                  <c:v>2</c:v>
                </c:pt>
                <c:pt idx="1">
                  <c:v>6</c:v>
                </c:pt>
                <c:pt idx="2">
                  <c:v>9</c:v>
                </c:pt>
                <c:pt idx="3">
                  <c:v>14</c:v>
                </c:pt>
                <c:pt idx="4">
                  <c:v>57</c:v>
                </c:pt>
                <c:pt idx="5">
                  <c:v>12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cat>
            <c:strRef>
              <c:f>Sheet7!$A$1:$A$6</c:f>
              <c:strCache>
                <c:ptCount val="6"/>
                <c:pt idx="0">
                  <c:v>1. Negativno - 41%</c:v>
                </c:pt>
                <c:pt idx="1">
                  <c:v>2. Vrlo loše - 12%</c:v>
                </c:pt>
                <c:pt idx="2">
                  <c:v>3. Osrednje - 16%</c:v>
                </c:pt>
                <c:pt idx="3">
                  <c:v>4. Vrlo dobro - 4%</c:v>
                </c:pt>
                <c:pt idx="4">
                  <c:v>5. Odlično - 0%</c:v>
                </c:pt>
                <c:pt idx="5">
                  <c:v>Ne mogu ocijeniti - 27%</c:v>
                </c:pt>
              </c:strCache>
            </c:strRef>
          </c:cat>
          <c:val>
            <c:numRef>
              <c:f>Sheet7!$B$1:$B$6</c:f>
              <c:numCache>
                <c:formatCode>General</c:formatCode>
                <c:ptCount val="6"/>
                <c:pt idx="0">
                  <c:v>41</c:v>
                </c:pt>
                <c:pt idx="1">
                  <c:v>12</c:v>
                </c:pt>
                <c:pt idx="2">
                  <c:v>16</c:v>
                </c:pt>
                <c:pt idx="3">
                  <c:v>4</c:v>
                </c:pt>
                <c:pt idx="4">
                  <c:v>0</c:v>
                </c:pt>
                <c:pt idx="5">
                  <c:v>27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perspective val="30"/>
    </c:view3D>
    <c:plotArea>
      <c:layout/>
      <c:pie3DChart>
        <c:varyColors val="1"/>
        <c:ser>
          <c:idx val="0"/>
          <c:order val="0"/>
          <c:cat>
            <c:strRef>
              <c:f>Sheet8!$A$1:$A$6</c:f>
              <c:strCache>
                <c:ptCount val="6"/>
                <c:pt idx="0">
                  <c:v>1. Negativno - 20%</c:v>
                </c:pt>
                <c:pt idx="1">
                  <c:v>2. Vrlo loše - 40%</c:v>
                </c:pt>
                <c:pt idx="2">
                  <c:v>3. Osrednje - 20%</c:v>
                </c:pt>
                <c:pt idx="3">
                  <c:v>4. Vrlo dobro - 20%</c:v>
                </c:pt>
                <c:pt idx="4">
                  <c:v>5. Odlično - 0%</c:v>
                </c:pt>
                <c:pt idx="5">
                  <c:v>Ne mogu ocijeniti - 0%</c:v>
                </c:pt>
              </c:strCache>
            </c:strRef>
          </c:cat>
          <c:val>
            <c:numRef>
              <c:f>Sheet8!$B$1:$B$6</c:f>
              <c:numCache>
                <c:formatCode>General</c:formatCode>
                <c:ptCount val="6"/>
                <c:pt idx="0">
                  <c:v>20</c:v>
                </c:pt>
                <c:pt idx="1">
                  <c:v>40</c:v>
                </c:pt>
                <c:pt idx="2">
                  <c:v>20</c:v>
                </c:pt>
                <c:pt idx="3">
                  <c:v>20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</c:pie3DChart>
    </c:plotArea>
    <c:legend>
      <c:legendPos val="r"/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cat>
            <c:strRef>
              <c:f>Sheet10!$A$1:$A$6</c:f>
              <c:strCache>
                <c:ptCount val="6"/>
                <c:pt idx="0">
                  <c:v>1. Nikakvu - 4%</c:v>
                </c:pt>
                <c:pt idx="1">
                  <c:v>2. Vrlo malu - 4%</c:v>
                </c:pt>
                <c:pt idx="2">
                  <c:v>3. Osrednju - 20%</c:v>
                </c:pt>
                <c:pt idx="3">
                  <c:v>4. Vrlo veliku - 14%</c:v>
                </c:pt>
                <c:pt idx="4">
                  <c:v>5. Izuzetnu - 42%</c:v>
                </c:pt>
                <c:pt idx="5">
                  <c:v>Ne mogu odlučiti - 14%</c:v>
                </c:pt>
              </c:strCache>
            </c:strRef>
          </c:cat>
          <c:val>
            <c:numRef>
              <c:f>Sheet10!$B$1:$B$6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21</c:v>
                </c:pt>
                <c:pt idx="3">
                  <c:v>15</c:v>
                </c:pt>
                <c:pt idx="4">
                  <c:v>42</c:v>
                </c:pt>
                <c:pt idx="5">
                  <c:v>14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8305800" cy="185102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Rezultati istraživanja: </a:t>
            </a:r>
            <a:r>
              <a:rPr lang="en-US" dirty="0" err="1" smtClean="0"/>
              <a:t>percepcija</a:t>
            </a:r>
            <a:r>
              <a:rPr lang="en-US" dirty="0" smtClean="0"/>
              <a:t> </a:t>
            </a:r>
            <a:r>
              <a:rPr lang="en-US" dirty="0" err="1" smtClean="0"/>
              <a:t>važnosti</a:t>
            </a:r>
            <a:r>
              <a:rPr lang="en-US" dirty="0" smtClean="0"/>
              <a:t> </a:t>
            </a:r>
            <a:r>
              <a:rPr lang="en-US" dirty="0" err="1" smtClean="0"/>
              <a:t>javnog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transparentnog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hr-HR" dirty="0" smtClean="0"/>
              <a:t> vijeća mjesne samouprave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2362200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Autor: Udruga za nezavisnu medijsku kulturu</a:t>
            </a:r>
          </a:p>
          <a:p>
            <a:r>
              <a:rPr lang="hr-HR" dirty="0" smtClean="0"/>
              <a:t>Projekt: “Za čl. 57”</a:t>
            </a:r>
          </a:p>
          <a:p>
            <a:endParaRPr lang="hr-HR" dirty="0" smtClean="0"/>
          </a:p>
          <a:p>
            <a:r>
              <a:rPr lang="hr-HR" sz="2600" dirty="0" smtClean="0"/>
              <a:t>Poduprli: Grad Zagreb i Nacionalna zaklada za razvoj civilnoga društva</a:t>
            </a:r>
            <a:endParaRPr lang="en-US" sz="2600" dirty="0"/>
          </a:p>
        </p:txBody>
      </p:sp>
      <p:pic>
        <p:nvPicPr>
          <p:cNvPr id="1026" name="Picture 2" descr="C:\Users\Halter\Desktop\Zagre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1295399" cy="1531449"/>
          </a:xfrm>
          <a:prstGeom prst="rect">
            <a:avLst/>
          </a:prstGeom>
          <a:noFill/>
        </p:spPr>
      </p:pic>
      <p:pic>
        <p:nvPicPr>
          <p:cNvPr id="1027" name="Picture 3" descr="C:\Users\Halter\Desktop\Zakl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9875" y="152401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 smtClean="0"/>
              <a:t>Koliko često kao građanin/ka i civilno-društveni aktivist/ica kontaktirate tijela zagrebačke mjesne samouprave</a:t>
            </a:r>
            <a:r>
              <a:rPr lang="hr-HR" sz="2000" dirty="0" smtClean="0"/>
              <a:t> (vijeća mjesnih odbora i vijeća gradskih četvrti)</a:t>
            </a:r>
            <a:r>
              <a:rPr lang="hr-HR" sz="2000" b="1" dirty="0" smtClean="0"/>
              <a:t>?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4" name="Picture 2" descr="C:\Users\Halter\Desktop\Udruge-kontaktiranj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76400"/>
            <a:ext cx="7615767" cy="4895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800" b="1" dirty="0" smtClean="0"/>
              <a:t>Sastav 10% ispitanika koji tvrde da redovito ili vrlo često kontaktiraju tijela mjesne samouprave prema području rada udruge: 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Poštuju</a:t>
            </a:r>
            <a:r>
              <a:rPr lang="en-US" sz="3600" dirty="0" smtClean="0"/>
              <a:t> </a:t>
            </a:r>
            <a:r>
              <a:rPr lang="en-US" sz="3600" dirty="0" err="1" smtClean="0"/>
              <a:t>li</a:t>
            </a:r>
            <a:r>
              <a:rPr lang="en-US" sz="3600" dirty="0" smtClean="0"/>
              <a:t> se u </a:t>
            </a:r>
            <a:r>
              <a:rPr lang="en-US" sz="3600" dirty="0" err="1" smtClean="0"/>
              <a:t>radu</a:t>
            </a:r>
            <a:r>
              <a:rPr lang="en-US" sz="3600" dirty="0" smtClean="0"/>
              <a:t> </a:t>
            </a:r>
            <a:r>
              <a:rPr lang="en-US" sz="3600" dirty="0" err="1" smtClean="0"/>
              <a:t>vašega</a:t>
            </a:r>
            <a:r>
              <a:rPr lang="en-US" sz="3600" dirty="0" smtClean="0"/>
              <a:t> VMO-a </a:t>
            </a:r>
            <a:r>
              <a:rPr lang="en-US" sz="3600" dirty="0" err="1" smtClean="0"/>
              <a:t>načela</a:t>
            </a:r>
            <a:r>
              <a:rPr lang="en-US" sz="3600" dirty="0" smtClean="0"/>
              <a:t> </a:t>
            </a:r>
            <a:r>
              <a:rPr lang="en-US" sz="3600" dirty="0" err="1" smtClean="0"/>
              <a:t>proceduralnosti</a:t>
            </a:r>
            <a:r>
              <a:rPr lang="en-US" sz="3600" dirty="0" smtClean="0"/>
              <a:t> </a:t>
            </a:r>
            <a:r>
              <a:rPr lang="en-US" sz="3600" dirty="0" err="1" smtClean="0"/>
              <a:t>i</a:t>
            </a:r>
            <a:r>
              <a:rPr lang="en-US" sz="3600" dirty="0" smtClean="0"/>
              <a:t> </a:t>
            </a:r>
            <a:r>
              <a:rPr lang="en-US" sz="3600" dirty="0" err="1" smtClean="0"/>
              <a:t>demokratičnosti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Halter\Desktop\Demokratičnost-sv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1915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Poštuju</a:t>
            </a:r>
            <a:r>
              <a:rPr lang="en-US" sz="3600" dirty="0" smtClean="0"/>
              <a:t> </a:t>
            </a:r>
            <a:r>
              <a:rPr lang="en-US" sz="3600" dirty="0" err="1" smtClean="0"/>
              <a:t>li</a:t>
            </a:r>
            <a:r>
              <a:rPr lang="en-US" sz="3600" dirty="0" smtClean="0"/>
              <a:t> se u </a:t>
            </a:r>
            <a:r>
              <a:rPr lang="en-US" sz="3600" dirty="0" err="1" smtClean="0"/>
              <a:t>radu</a:t>
            </a:r>
            <a:r>
              <a:rPr lang="en-US" sz="3600" dirty="0" smtClean="0"/>
              <a:t> </a:t>
            </a:r>
            <a:r>
              <a:rPr lang="en-US" sz="3600" dirty="0" err="1" smtClean="0"/>
              <a:t>vašega</a:t>
            </a:r>
            <a:r>
              <a:rPr lang="en-US" sz="3600" dirty="0" smtClean="0"/>
              <a:t> VMO-a </a:t>
            </a:r>
            <a:r>
              <a:rPr lang="en-US" sz="3600" dirty="0" err="1" smtClean="0"/>
              <a:t>načela</a:t>
            </a:r>
            <a:r>
              <a:rPr lang="en-US" sz="3600" dirty="0" smtClean="0"/>
              <a:t> </a:t>
            </a:r>
            <a:r>
              <a:rPr lang="en-US" sz="3600" dirty="0" err="1" smtClean="0"/>
              <a:t>proceduralnosti</a:t>
            </a:r>
            <a:r>
              <a:rPr lang="en-US" sz="3600" dirty="0" smtClean="0"/>
              <a:t> </a:t>
            </a:r>
            <a:r>
              <a:rPr lang="en-US" sz="3600" dirty="0" err="1" smtClean="0"/>
              <a:t>i</a:t>
            </a:r>
            <a:r>
              <a:rPr lang="en-US" sz="3600" dirty="0" smtClean="0"/>
              <a:t> </a:t>
            </a:r>
            <a:r>
              <a:rPr lang="en-US" sz="3600" dirty="0" err="1" smtClean="0"/>
              <a:t>demokratičnosti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Predsjednici i potpredsjednici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Manjina u vijeću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Halter\Desktop\Demokr-preds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3970291" cy="3962400"/>
          </a:xfrm>
          <a:prstGeom prst="rect">
            <a:avLst/>
          </a:prstGeom>
          <a:noFill/>
        </p:spPr>
      </p:pic>
      <p:pic>
        <p:nvPicPr>
          <p:cNvPr id="1027" name="Picture 3" descr="C:\Users\Halter\Desktop\Demokr-manj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3600"/>
            <a:ext cx="40386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b="1" dirty="0" smtClean="0"/>
              <a:t>Ako smatrate da vam je poznat rad vašega vijeća gradske četvrti:  kako biste ocijenili  demokratičnost njegova rada?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800" b="1" dirty="0" smtClean="0"/>
              <a:t>Kako biste ocijenili  demokratičnost rada vašega VGČ-a? </a:t>
            </a:r>
            <a:r>
              <a:rPr lang="hr-HR" sz="2800" dirty="0" smtClean="0"/>
              <a:t>(Odgovori 10% ispitanika koji tvrde da redovito ili vrlo često kontaktiraju tijela mjesne samouprave) 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Udruge: </a:t>
            </a:r>
            <a:r>
              <a:rPr lang="hr-HR" sz="2400" b="1" dirty="0" smtClean="0"/>
              <a:t>Koliku važnost pridajete demokratičnosti i proceduralnosti rada VMO-a / VGČ-a?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000" dirty="0" smtClean="0"/>
              <a:t>(Npr. smatrate li važnim da se u radu tijela mjesne samouprave striktno poštuju odredbe poslovnika, da predstavnici političke manjine imaju mogućnost izraziti svoj stav, da manjinsko mišljenje bude zastupljeno u zapisniku?)</a:t>
            </a:r>
          </a:p>
          <a:p>
            <a:pPr>
              <a:buNone/>
            </a:pPr>
            <a:endParaRPr lang="en-US" sz="20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990600" y="3048000"/>
          <a:ext cx="7086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Prenose</a:t>
            </a:r>
            <a:r>
              <a:rPr lang="en-US" dirty="0" smtClean="0"/>
              <a:t> </a:t>
            </a:r>
            <a:r>
              <a:rPr lang="en-US" dirty="0" err="1" smtClean="0"/>
              <a:t>li</a:t>
            </a:r>
            <a:r>
              <a:rPr lang="en-US" dirty="0" smtClean="0"/>
              <a:t> </a:t>
            </a:r>
            <a:r>
              <a:rPr lang="en-US" dirty="0" err="1" smtClean="0"/>
              <a:t>zapisnici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primjeren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sadržaj</a:t>
            </a:r>
            <a:r>
              <a:rPr lang="en-US" dirty="0" smtClean="0"/>
              <a:t> </a:t>
            </a:r>
            <a:r>
              <a:rPr lang="en-US" dirty="0" err="1" smtClean="0"/>
              <a:t>sjednica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Halter\Desktop\Zapisnik-sv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82296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Prenose</a:t>
            </a:r>
            <a:r>
              <a:rPr lang="en-US" dirty="0" smtClean="0"/>
              <a:t> </a:t>
            </a:r>
            <a:r>
              <a:rPr lang="en-US" dirty="0" err="1" smtClean="0"/>
              <a:t>li</a:t>
            </a:r>
            <a:r>
              <a:rPr lang="en-US" dirty="0" smtClean="0"/>
              <a:t> </a:t>
            </a:r>
            <a:r>
              <a:rPr lang="en-US" dirty="0" err="1" smtClean="0"/>
              <a:t>zapisnici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primjeren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sadržaj</a:t>
            </a:r>
            <a:r>
              <a:rPr lang="en-US" dirty="0" smtClean="0"/>
              <a:t> </a:t>
            </a:r>
            <a:r>
              <a:rPr lang="en-US" dirty="0" err="1" smtClean="0"/>
              <a:t>sjednica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400" b="1" dirty="0" smtClean="0"/>
              <a:t>Predsjednici i potpredsjednici</a:t>
            </a:r>
            <a:endParaRPr lang="en-US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400" b="1" dirty="0" smtClean="0"/>
              <a:t>Manjina u vijeću</a:t>
            </a:r>
            <a:endParaRPr lang="en-US" sz="2400" b="1" dirty="0"/>
          </a:p>
        </p:txBody>
      </p:sp>
      <p:pic>
        <p:nvPicPr>
          <p:cNvPr id="3074" name="Picture 2" descr="C:\Users\Halter\Desktop\Zapisnici-prdsjedni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2667000"/>
            <a:ext cx="4212431" cy="3610655"/>
          </a:xfrm>
          <a:prstGeom prst="rect">
            <a:avLst/>
          </a:prstGeom>
          <a:noFill/>
        </p:spPr>
      </p:pic>
      <p:pic>
        <p:nvPicPr>
          <p:cNvPr id="3075" name="Picture 3" descr="C:\Users\Halter\Desktop\Zapisnici-manjin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67000"/>
            <a:ext cx="4317999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Objavljuju</a:t>
            </a:r>
            <a:r>
              <a:rPr lang="en-US" sz="3600" dirty="0" smtClean="0"/>
              <a:t> </a:t>
            </a:r>
            <a:r>
              <a:rPr lang="en-US" sz="3600" dirty="0" err="1" smtClean="0"/>
              <a:t>li</a:t>
            </a:r>
            <a:r>
              <a:rPr lang="en-US" sz="3600" dirty="0" smtClean="0"/>
              <a:t> se </a:t>
            </a:r>
            <a:r>
              <a:rPr lang="en-US" sz="3600" dirty="0" err="1" smtClean="0"/>
              <a:t>zapisnici</a:t>
            </a:r>
            <a:r>
              <a:rPr lang="en-US" sz="3600" dirty="0" smtClean="0"/>
              <a:t> </a:t>
            </a:r>
            <a:r>
              <a:rPr lang="en-US" sz="3600" dirty="0" err="1" smtClean="0"/>
              <a:t>sa</a:t>
            </a:r>
            <a:r>
              <a:rPr lang="en-US" sz="3600" dirty="0" smtClean="0"/>
              <a:t> </a:t>
            </a:r>
            <a:r>
              <a:rPr lang="en-US" sz="3600" dirty="0" err="1" smtClean="0"/>
              <a:t>sjednica</a:t>
            </a:r>
            <a:r>
              <a:rPr lang="en-US" sz="3600" dirty="0" smtClean="0"/>
              <a:t> </a:t>
            </a:r>
            <a:r>
              <a:rPr lang="en-US" sz="3600" dirty="0" err="1" smtClean="0"/>
              <a:t>vašega</a:t>
            </a:r>
            <a:r>
              <a:rPr lang="en-US" sz="3600" dirty="0" smtClean="0"/>
              <a:t> VMO-a / VGČ-a </a:t>
            </a:r>
            <a:r>
              <a:rPr lang="en-US" sz="3600" dirty="0" err="1" smtClean="0"/>
              <a:t>redovito</a:t>
            </a:r>
            <a:r>
              <a:rPr lang="en-US" sz="3600" dirty="0" smtClean="0"/>
              <a:t> </a:t>
            </a:r>
            <a:r>
              <a:rPr lang="en-US" sz="3600" dirty="0" err="1" smtClean="0"/>
              <a:t>na</a:t>
            </a:r>
            <a:r>
              <a:rPr lang="en-US" sz="3600" dirty="0" smtClean="0"/>
              <a:t> </a:t>
            </a:r>
            <a:r>
              <a:rPr lang="en-US" sz="3600" dirty="0" err="1" smtClean="0"/>
              <a:t>oglasnoj</a:t>
            </a:r>
            <a:r>
              <a:rPr lang="en-US" sz="3600" dirty="0" smtClean="0"/>
              <a:t> </a:t>
            </a:r>
            <a:r>
              <a:rPr lang="en-US" sz="3600" dirty="0" err="1" smtClean="0"/>
              <a:t>ploči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Halter\Desktop\Zap-oglp-sv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229600" cy="5074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Zakon o lokalnoj i područnoj (regionalnoj) samoupravi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Članak 57: “Mjesni odbor osniva se /.../ kao oblik </a:t>
            </a:r>
            <a:r>
              <a:rPr lang="hr-HR" u="sng" dirty="0" smtClean="0">
                <a:solidFill>
                  <a:srgbClr val="FF0000"/>
                </a:solidFill>
              </a:rPr>
              <a:t>neposrednog sudjelovanja građana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smtClean="0"/>
              <a:t>u odlučivanju o lokalnim poslovima od neposrednog i svakodnevnog utjecaja na život i rad građana.”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Objavljuju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li</a:t>
            </a:r>
            <a:r>
              <a:rPr lang="en-US" sz="3200" b="1" dirty="0" smtClean="0"/>
              <a:t> se </a:t>
            </a:r>
            <a:r>
              <a:rPr lang="en-US" sz="3200" b="1" dirty="0" err="1" smtClean="0"/>
              <a:t>zapisnici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sjednica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vašega</a:t>
            </a:r>
            <a:r>
              <a:rPr lang="en-US" sz="3200" b="1" dirty="0" smtClean="0"/>
              <a:t> VMO-a / VGČ-a </a:t>
            </a:r>
            <a:r>
              <a:rPr lang="en-US" sz="3200" b="1" dirty="0" err="1" smtClean="0"/>
              <a:t>redovito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oglasnoj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ploči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400" b="1" dirty="0" smtClean="0"/>
              <a:t>Predsjednici i potpredsjednici</a:t>
            </a:r>
            <a:endParaRPr lang="en-US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400" b="1" dirty="0" smtClean="0"/>
              <a:t>Manjina u vijeću</a:t>
            </a:r>
            <a:endParaRPr lang="en-US" sz="2400" b="1" dirty="0"/>
          </a:p>
        </p:txBody>
      </p:sp>
      <p:pic>
        <p:nvPicPr>
          <p:cNvPr id="1026" name="Picture 2" descr="C:\Users\Halter\Desktop\Zapisniuci-og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57400"/>
            <a:ext cx="4000499" cy="4267200"/>
          </a:xfrm>
          <a:prstGeom prst="rect">
            <a:avLst/>
          </a:prstGeom>
          <a:noFill/>
        </p:spPr>
      </p:pic>
      <p:pic>
        <p:nvPicPr>
          <p:cNvPr id="1028" name="Picture 4" descr="C:\Users\Halter\Desktop\Zap-ogl_preds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4526492" cy="410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 smtClean="0"/>
              <a:t>Objavljuju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li</a:t>
            </a:r>
            <a:r>
              <a:rPr lang="en-US" sz="2800" b="1" dirty="0" smtClean="0"/>
              <a:t> se </a:t>
            </a:r>
            <a:r>
              <a:rPr lang="en-US" sz="2800" b="1" dirty="0" err="1" smtClean="0"/>
              <a:t>zapisnici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sjednica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vašega</a:t>
            </a:r>
            <a:r>
              <a:rPr lang="en-US" sz="2800" b="1" dirty="0" smtClean="0"/>
              <a:t> VMO-a / VGČ-a </a:t>
            </a:r>
            <a:r>
              <a:rPr lang="en-US" sz="2800" b="1" dirty="0" err="1" smtClean="0"/>
              <a:t>redovito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službenim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internetskim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stranicama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Halter\Desktop\zap-internet-sv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600" cy="4751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 smtClean="0"/>
              <a:t>Objavljuju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li</a:t>
            </a:r>
            <a:r>
              <a:rPr lang="en-US" sz="2800" b="1" dirty="0" smtClean="0"/>
              <a:t> se </a:t>
            </a:r>
            <a:r>
              <a:rPr lang="en-US" sz="2800" b="1" dirty="0" err="1" smtClean="0"/>
              <a:t>zapisnici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sjednica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vašega</a:t>
            </a:r>
            <a:r>
              <a:rPr lang="en-US" sz="2800" b="1" dirty="0" smtClean="0"/>
              <a:t> VMO-a / VGČ-a </a:t>
            </a:r>
            <a:r>
              <a:rPr lang="en-US" sz="2800" b="1" dirty="0" err="1" smtClean="0"/>
              <a:t>redovito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službenim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internetskim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stranicama</a:t>
            </a:r>
            <a:r>
              <a:rPr lang="en-US" sz="2800" b="1" dirty="0" smtClean="0"/>
              <a:t>?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400" b="1" dirty="0" smtClean="0"/>
              <a:t>Predsjednici i potpredsjednici</a:t>
            </a: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400" b="1" dirty="0" smtClean="0"/>
              <a:t>Manjina u vijeću</a:t>
            </a:r>
            <a:endParaRPr lang="en-US" sz="2400" b="1" dirty="0"/>
          </a:p>
        </p:txBody>
      </p:sp>
      <p:pic>
        <p:nvPicPr>
          <p:cNvPr id="4098" name="Picture 2" descr="C:\Users\Halter\Desktop\Zap-int-manj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438401"/>
            <a:ext cx="3962400" cy="4114800"/>
          </a:xfrm>
          <a:prstGeom prst="rect">
            <a:avLst/>
          </a:prstGeom>
          <a:noFill/>
        </p:spPr>
      </p:pic>
      <p:pic>
        <p:nvPicPr>
          <p:cNvPr id="4099" name="Picture 3" descr="C:\Users\Halter\Desktop\Intern-zapisn-preds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2438400"/>
            <a:ext cx="4267200" cy="3986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/>
              <a:t>Objavljuju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li</a:t>
            </a:r>
            <a:r>
              <a:rPr lang="en-US" sz="3600" b="1" dirty="0" smtClean="0"/>
              <a:t> se </a:t>
            </a:r>
            <a:r>
              <a:rPr lang="en-US" sz="3600" b="1" dirty="0" err="1" smtClean="0"/>
              <a:t>akti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koje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donosi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vaš</a:t>
            </a:r>
            <a:r>
              <a:rPr lang="en-US" sz="3600" b="1" dirty="0" smtClean="0"/>
              <a:t> VMO /VGČ </a:t>
            </a:r>
            <a:r>
              <a:rPr lang="en-US" sz="3600" b="1" dirty="0" err="1" smtClean="0"/>
              <a:t>redovito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oglasnoj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ploči</a:t>
            </a:r>
            <a:r>
              <a:rPr lang="hr-HR" sz="3600" b="1" dirty="0" smtClean="0"/>
              <a:t> / internet. stranicama</a:t>
            </a:r>
            <a:r>
              <a:rPr lang="en-US" sz="3600" b="1" dirty="0" smtClean="0"/>
              <a:t>?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Halter\Desktop\Akti-sv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3820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err="1" smtClean="0"/>
              <a:t>Objavljuju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</a:t>
            </a:r>
            <a:r>
              <a:rPr lang="en-US" sz="2400" b="1" dirty="0" smtClean="0"/>
              <a:t> se </a:t>
            </a:r>
            <a:r>
              <a:rPr lang="en-US" sz="2400" b="1" dirty="0" err="1" smtClean="0"/>
              <a:t>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oglasnoj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ploči</a:t>
            </a:r>
            <a:r>
              <a:rPr lang="en-US" sz="2400" b="1" dirty="0" smtClean="0"/>
              <a:t> </a:t>
            </a:r>
            <a:r>
              <a:rPr lang="hr-HR" sz="2400" b="1" dirty="0" smtClean="0"/>
              <a:t>/ služb. intern. stranicama </a:t>
            </a:r>
            <a:r>
              <a:rPr lang="en-US" sz="2400" b="1" dirty="0" err="1" smtClean="0"/>
              <a:t>informacije</a:t>
            </a:r>
            <a:r>
              <a:rPr lang="en-US" sz="2400" b="1" dirty="0" smtClean="0"/>
              <a:t> o </a:t>
            </a:r>
            <a:r>
              <a:rPr lang="en-US" sz="2400" b="1" dirty="0" err="1" smtClean="0"/>
              <a:t>terminima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dnevnom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redu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sjednica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vašega</a:t>
            </a:r>
            <a:r>
              <a:rPr lang="en-US" sz="2400" b="1" dirty="0" smtClean="0"/>
              <a:t> VMO-a / VGČ-a 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 o </a:t>
            </a:r>
            <a:r>
              <a:rPr lang="en-US" sz="2400" b="1" dirty="0" err="1" smtClean="0"/>
              <a:t>mogućnostima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njihova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neposrednog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praćenja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Halter\Desktop\Čl12-sv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229599" cy="4800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sz="2800" b="1" dirty="0" smtClean="0">
                <a:latin typeface="Calibri" pitchFamily="34" charset="0"/>
              </a:rPr>
              <a:t>Smatrate li da je građanima pružena mogućnost da budu dobro upoznati s radom vašega VMO-a / VGČ-a?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Halter\Desktop\Upoznatost s radom - sv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610600" cy="5154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sz="2800" b="1" dirty="0" smtClean="0">
                <a:latin typeface="Calibri" pitchFamily="34" charset="0"/>
              </a:rPr>
              <a:t>Smatrate li da je građanima pružena mogućnost da budu dobro upoznati s radom vašega VMO-a / VGČ-a?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400" b="1" dirty="0" smtClean="0"/>
              <a:t>Predsjednici i potpredsjednici</a:t>
            </a:r>
            <a:endParaRPr lang="en-US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400" b="1" dirty="0" smtClean="0"/>
              <a:t>Manjina u vijeću</a:t>
            </a:r>
            <a:endParaRPr lang="en-US" sz="2400" b="1" dirty="0"/>
          </a:p>
        </p:txBody>
      </p:sp>
      <p:pic>
        <p:nvPicPr>
          <p:cNvPr id="7170" name="Picture 2" descr="C:\Users\Halter\Desktop\Predsj-mogućn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90800"/>
            <a:ext cx="4267200" cy="3962400"/>
          </a:xfrm>
          <a:prstGeom prst="rect">
            <a:avLst/>
          </a:prstGeom>
          <a:noFill/>
        </p:spPr>
      </p:pic>
      <p:pic>
        <p:nvPicPr>
          <p:cNvPr id="7171" name="Picture 3" descr="C:\Users\Halter\Desktop\Manjina-upoznat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7123" y="2667000"/>
            <a:ext cx="4646877" cy="3983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 smtClean="0"/>
              <a:t>Udruge / aktivisti: </a:t>
            </a:r>
            <a:r>
              <a:rPr lang="hr-HR" sz="2800" b="1" dirty="0" smtClean="0"/>
              <a:t>Kako biste ocijenili otvorenost i transparentnost rada vašega vijeća gradske četvrti?</a:t>
            </a:r>
            <a:r>
              <a:rPr lang="hr-HR" sz="2800" dirty="0" smtClean="0"/>
              <a:t> 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2800" b="1" dirty="0" smtClean="0"/>
              <a:t>Kako biste ocijenili otvorenost i transparentnost rada vašega vijeća gradske četvrti?</a:t>
            </a:r>
            <a:r>
              <a:rPr lang="hr-HR" sz="2800" dirty="0" smtClean="0"/>
              <a:t> (Odgovori 10% ispitanika koji tvrde da redovito ili vrlo često kontaktiraju tijela mjesne samouprave) 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b="1" dirty="0" smtClean="0"/>
              <a:t>Koliku važnost pridajete proaktivnoj objavi informacija o radu tijela mjesne samouprave na službenoj oglasnoj ploči odnosno na službenim internetskim stranicama?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Statut Grada Zagreba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vi-VN" b="1" dirty="0" smtClean="0">
                <a:latin typeface="Calibri" pitchFamily="34" charset="0"/>
              </a:rPr>
              <a:t>Članak 74</a:t>
            </a:r>
            <a:r>
              <a:rPr lang="hr-HR" b="1" dirty="0" smtClean="0">
                <a:latin typeface="Calibri" pitchFamily="34" charset="0"/>
              </a:rPr>
              <a:t>: </a:t>
            </a:r>
            <a:r>
              <a:rPr lang="hr-HR" dirty="0" smtClean="0">
                <a:latin typeface="Calibri" pitchFamily="34" charset="0"/>
              </a:rPr>
              <a:t>“</a:t>
            </a:r>
            <a:r>
              <a:rPr lang="vi-VN" dirty="0" smtClean="0">
                <a:latin typeface="Calibri" pitchFamily="34" charset="0"/>
              </a:rPr>
              <a:t>Na području Grada Zagreba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osnivaju se gradske četvrti i mjesni odbori kao oblici mjesne samouprave putem kojih građani sudjeluju u odlučivanju o poslovima iz samoupravnog djelokruga i lokalnim poslovima koji neposredno i svakodnevno utječu na njihov život i rad.</a:t>
            </a:r>
            <a:r>
              <a:rPr lang="hr-HR" dirty="0" smtClean="0">
                <a:latin typeface="Calibri" pitchFamily="34" charset="0"/>
              </a:rPr>
              <a:t>”</a:t>
            </a:r>
          </a:p>
          <a:p>
            <a:pPr>
              <a:buNone/>
            </a:pPr>
            <a:endParaRPr lang="hr-HR" dirty="0" smtClean="0">
              <a:latin typeface="Calibri" pitchFamily="34" charset="0"/>
            </a:endParaRPr>
          </a:p>
          <a:p>
            <a:pPr>
              <a:buNone/>
            </a:pPr>
            <a:r>
              <a:rPr lang="hr-HR" sz="2400" dirty="0" smtClean="0">
                <a:solidFill>
                  <a:srgbClr val="FF0000"/>
                </a:solidFill>
                <a:latin typeface="Calibri" pitchFamily="34" charset="0"/>
              </a:rPr>
              <a:t>- Izgubilo se “neposredno sudjelovanje građana” iz čl. 57.</a:t>
            </a:r>
            <a:endParaRPr lang="vi-VN" sz="2400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Kolika je zainteresiranost građana za rad vašega VMO-a?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Halter\Desktop\Zainteresiranost-sv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2296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Kolika je zainteresiranost građana za rad vašega VMO-a?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 descr="C:\Users\Halter\Desktop\Zainteresiranost-manj+pr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0772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b="1" dirty="0" smtClean="0"/>
              <a:t>Koliko često kao građanin/ka i civilno-društveni aktivist/ica kontaktirate tijela zagrebačke mjesne samouprave?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Halter\Desktop\Grafovi\Udruge-kontaktiranj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69924"/>
            <a:ext cx="8458200" cy="5097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sz="2400" b="1" dirty="0" smtClean="0">
                <a:latin typeface="Calibri" pitchFamily="34" charset="0"/>
              </a:rPr>
              <a:t>Smatrate li da bi olakšavanje pristupa informacijama o radu vašega VMO-a / VGČ-a doprinijelo većoj zainteresiranosti građana za njegov rad?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Halter\Desktop\Zainteresir-olakšav_sv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4582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 smtClean="0"/>
              <a:t>Udruge: </a:t>
            </a:r>
            <a:r>
              <a:rPr lang="hr-HR" sz="2800" b="1" dirty="0" smtClean="0"/>
              <a:t>Koliku važnost pridajete uključenosti građana u neposredno odlučivanje o lokalnim poslovima kroz jedinice mjesne samouprave – GČ-e i MO-e?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sz="3600" b="1" dirty="0" smtClean="0">
                <a:latin typeface="Calibri" pitchFamily="34" charset="0"/>
              </a:rPr>
              <a:t>Kako biste ocijenili suradnju vašega VMO-a / VGČ-a s građanskim udrugama?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C:\Users\Halter\Desktop\Suradnja s ud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3058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sz="3600" b="1" dirty="0" smtClean="0">
                <a:latin typeface="Calibri" pitchFamily="34" charset="0"/>
              </a:rPr>
              <a:t>Kako biste ocijenili suradnju vašega VMO-a / VGČ-a s građanskim udrugama?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C:\Users\Halter\Desktop\Suradnja-manj_pres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2296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Je </a:t>
            </a:r>
            <a:r>
              <a:rPr lang="en-US" sz="2400" b="1" dirty="0" err="1" smtClean="0"/>
              <a:t>li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vama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vijećniku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ici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omogućen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pristup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svim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informacijama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koje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potrebne</a:t>
            </a:r>
            <a:r>
              <a:rPr lang="en-US" sz="2400" b="1" dirty="0" smtClean="0"/>
              <a:t> u </a:t>
            </a:r>
            <a:r>
              <a:rPr lang="en-US" sz="2400" b="1" dirty="0" err="1" smtClean="0"/>
              <a:t>radu</a:t>
            </a:r>
            <a:r>
              <a:rPr lang="en-US" sz="2400" b="1" dirty="0" smtClean="0"/>
              <a:t>? </a:t>
            </a:r>
            <a:r>
              <a:rPr lang="en-US" sz="1600" dirty="0" smtClean="0"/>
              <a:t>(</a:t>
            </a:r>
            <a:r>
              <a:rPr lang="en-US" sz="1600" dirty="0" err="1" smtClean="0"/>
              <a:t>Možete</a:t>
            </a:r>
            <a:r>
              <a:rPr lang="en-US" sz="1600" dirty="0" smtClean="0"/>
              <a:t> </a:t>
            </a:r>
            <a:r>
              <a:rPr lang="en-US" sz="1600" dirty="0" err="1" smtClean="0"/>
              <a:t>li</a:t>
            </a:r>
            <a:r>
              <a:rPr lang="en-US" sz="1600" dirty="0" smtClean="0"/>
              <a:t> </a:t>
            </a:r>
            <a:r>
              <a:rPr lang="en-US" sz="1600" dirty="0" err="1" smtClean="0"/>
              <a:t>kao</a:t>
            </a:r>
            <a:r>
              <a:rPr lang="en-US" sz="1600" dirty="0" smtClean="0"/>
              <a:t> </a:t>
            </a:r>
            <a:r>
              <a:rPr lang="en-US" sz="1600" dirty="0" err="1" smtClean="0"/>
              <a:t>vijećnici</a:t>
            </a:r>
            <a:r>
              <a:rPr lang="en-US" sz="1600" dirty="0" smtClean="0"/>
              <a:t> u </a:t>
            </a:r>
            <a:r>
              <a:rPr lang="en-US" sz="1600" dirty="0" err="1" smtClean="0"/>
              <a:t>mjesnoj</a:t>
            </a:r>
            <a:r>
              <a:rPr lang="en-US" sz="1600" dirty="0" smtClean="0"/>
              <a:t> </a:t>
            </a:r>
            <a:r>
              <a:rPr lang="en-US" sz="1600" dirty="0" err="1" smtClean="0"/>
              <a:t>samoupravi</a:t>
            </a:r>
            <a:r>
              <a:rPr lang="en-US" sz="1600" dirty="0" smtClean="0"/>
              <a:t> </a:t>
            </a:r>
            <a:r>
              <a:rPr lang="en-US" sz="1600" dirty="0" err="1" smtClean="0"/>
              <a:t>dobiti</a:t>
            </a:r>
            <a:r>
              <a:rPr lang="en-US" sz="1600" dirty="0" smtClean="0"/>
              <a:t> </a:t>
            </a:r>
            <a:r>
              <a:rPr lang="en-US" sz="1600" dirty="0" err="1" smtClean="0"/>
              <a:t>tražene</a:t>
            </a:r>
            <a:r>
              <a:rPr lang="en-US" sz="1600" dirty="0" smtClean="0"/>
              <a:t> </a:t>
            </a:r>
            <a:r>
              <a:rPr lang="en-US" sz="1600" dirty="0" err="1" smtClean="0"/>
              <a:t>podatke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obavijesti</a:t>
            </a:r>
            <a:r>
              <a:rPr lang="en-US" sz="1600" dirty="0" smtClean="0"/>
              <a:t> </a:t>
            </a:r>
            <a:r>
              <a:rPr lang="en-US" sz="1600" dirty="0" err="1" smtClean="0"/>
              <a:t>od</a:t>
            </a:r>
            <a:r>
              <a:rPr lang="en-US" sz="1600" dirty="0" smtClean="0"/>
              <a:t> </a:t>
            </a:r>
            <a:r>
              <a:rPr lang="en-US" sz="1600" dirty="0" err="1" smtClean="0"/>
              <a:t>tijela</a:t>
            </a:r>
            <a:r>
              <a:rPr lang="en-US" sz="1600" dirty="0" smtClean="0"/>
              <a:t> </a:t>
            </a:r>
            <a:r>
              <a:rPr lang="en-US" sz="1600" dirty="0" err="1" smtClean="0"/>
              <a:t>gradske</a:t>
            </a:r>
            <a:r>
              <a:rPr lang="en-US" sz="1600" dirty="0" smtClean="0"/>
              <a:t> </a:t>
            </a:r>
            <a:r>
              <a:rPr lang="en-US" sz="1600" dirty="0" err="1" smtClean="0"/>
              <a:t>četvrti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gradskih</a:t>
            </a:r>
            <a:r>
              <a:rPr lang="en-US" sz="1600" dirty="0" smtClean="0"/>
              <a:t> </a:t>
            </a:r>
            <a:r>
              <a:rPr lang="en-US" sz="1600" dirty="0" err="1" smtClean="0"/>
              <a:t>upravnih</a:t>
            </a:r>
            <a:r>
              <a:rPr lang="en-US" sz="1600" dirty="0" smtClean="0"/>
              <a:t> </a:t>
            </a:r>
            <a:r>
              <a:rPr lang="en-US" sz="1600" dirty="0" err="1" smtClean="0"/>
              <a:t>tijela</a:t>
            </a:r>
            <a:r>
              <a:rPr lang="en-US" sz="1600" dirty="0" smtClean="0"/>
              <a:t>? </a:t>
            </a:r>
            <a:r>
              <a:rPr lang="en-US" sz="1600" dirty="0" err="1" smtClean="0"/>
              <a:t>Omogućuju</a:t>
            </a:r>
            <a:r>
              <a:rPr lang="en-US" sz="1600" dirty="0" smtClean="0"/>
              <a:t> </a:t>
            </a:r>
            <a:r>
              <a:rPr lang="en-US" sz="1600" dirty="0" err="1" smtClean="0"/>
              <a:t>li</a:t>
            </a:r>
            <a:r>
              <a:rPr lang="en-US" sz="1600" dirty="0" smtClean="0"/>
              <a:t> </a:t>
            </a:r>
            <a:r>
              <a:rPr lang="en-US" sz="1600" dirty="0" err="1" smtClean="0"/>
              <a:t>vam</a:t>
            </a:r>
            <a:r>
              <a:rPr lang="en-US" sz="1600" dirty="0" smtClean="0"/>
              <a:t> </a:t>
            </a:r>
            <a:r>
              <a:rPr lang="en-US" sz="1600" dirty="0" err="1" smtClean="0"/>
              <a:t>gradska</a:t>
            </a:r>
            <a:r>
              <a:rPr lang="en-US" sz="1600" dirty="0" smtClean="0"/>
              <a:t> </a:t>
            </a:r>
            <a:r>
              <a:rPr lang="en-US" sz="1600" dirty="0" err="1" smtClean="0"/>
              <a:t>upravna</a:t>
            </a:r>
            <a:r>
              <a:rPr lang="en-US" sz="1600" dirty="0" smtClean="0"/>
              <a:t> </a:t>
            </a:r>
            <a:r>
              <a:rPr lang="en-US" sz="1600" dirty="0" err="1" smtClean="0"/>
              <a:t>tijela</a:t>
            </a:r>
            <a:r>
              <a:rPr lang="en-US" sz="1600" dirty="0" smtClean="0"/>
              <a:t> </a:t>
            </a:r>
            <a:r>
              <a:rPr lang="en-US" sz="1600" dirty="0" err="1" smtClean="0"/>
              <a:t>korištenje</a:t>
            </a:r>
            <a:r>
              <a:rPr lang="en-US" sz="1600" dirty="0" smtClean="0"/>
              <a:t> </a:t>
            </a:r>
            <a:r>
              <a:rPr lang="en-US" sz="1600" dirty="0" err="1" smtClean="0"/>
              <a:t>njihovih</a:t>
            </a:r>
            <a:r>
              <a:rPr lang="en-US" sz="1600" dirty="0" smtClean="0"/>
              <a:t> </a:t>
            </a:r>
            <a:r>
              <a:rPr lang="en-US" sz="1600" dirty="0" err="1" smtClean="0"/>
              <a:t>stručnih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tehničkih</a:t>
            </a:r>
            <a:r>
              <a:rPr lang="en-US" sz="1600" dirty="0" smtClean="0"/>
              <a:t> </a:t>
            </a:r>
            <a:r>
              <a:rPr lang="en-US" sz="1600" dirty="0" err="1" smtClean="0"/>
              <a:t>usluga</a:t>
            </a:r>
            <a:r>
              <a:rPr lang="en-US" sz="1600" dirty="0" smtClean="0"/>
              <a:t>?)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5362" name="Picture 2" descr="C:\Users\Halter\Desktop\Pristup info- svi vijeć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8305800" cy="4695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Je </a:t>
            </a:r>
            <a:r>
              <a:rPr lang="en-US" sz="2800" b="1" dirty="0" err="1" smtClean="0"/>
              <a:t>li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vama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kao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vijećniku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ici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omogućen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pristup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svim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informacijama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koje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potrebne</a:t>
            </a:r>
            <a:r>
              <a:rPr lang="en-US" sz="2800" b="1" dirty="0" smtClean="0"/>
              <a:t> u </a:t>
            </a:r>
            <a:r>
              <a:rPr lang="en-US" sz="2800" b="1" dirty="0" err="1" smtClean="0"/>
              <a:t>radu</a:t>
            </a:r>
            <a:r>
              <a:rPr lang="en-US" sz="2800" b="1" dirty="0" smtClean="0"/>
              <a:t>?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Predsj. i potpredsj.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Manjina u vijeću</a:t>
            </a:r>
            <a:endParaRPr lang="en-US" dirty="0"/>
          </a:p>
        </p:txBody>
      </p:sp>
      <p:pic>
        <p:nvPicPr>
          <p:cNvPr id="17410" name="Picture 2" descr="C:\Users\Halter\Desktop\Manjina-p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11412"/>
            <a:ext cx="4572000" cy="4446588"/>
          </a:xfrm>
          <a:prstGeom prst="rect">
            <a:avLst/>
          </a:prstGeom>
          <a:noFill/>
        </p:spPr>
      </p:pic>
      <p:pic>
        <p:nvPicPr>
          <p:cNvPr id="17411" name="Picture 3" descr="C:\Users\Halter\Desktop\PPI-preds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0"/>
            <a:ext cx="4419600" cy="3788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Je </a:t>
            </a:r>
            <a:r>
              <a:rPr lang="en-US" sz="2800" b="1" dirty="0" err="1" smtClean="0"/>
              <a:t>li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vama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kao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vijećniku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ici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omogućen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pristup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svim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informacijama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koje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potrebne</a:t>
            </a:r>
            <a:r>
              <a:rPr lang="en-US" sz="2800" b="1" dirty="0" smtClean="0"/>
              <a:t> u </a:t>
            </a:r>
            <a:r>
              <a:rPr lang="en-US" sz="2800" b="1" dirty="0" err="1" smtClean="0"/>
              <a:t>radu</a:t>
            </a:r>
            <a:r>
              <a:rPr lang="en-US" sz="2800" b="1" dirty="0" smtClean="0"/>
              <a:t>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/>
              <a:t>Predsj i p.predsj – stranačka struktura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/>
              <a:t>BM365- predsj, i p.predsj.</a:t>
            </a:r>
            <a:endParaRPr lang="en-US" sz="2400" dirty="0"/>
          </a:p>
        </p:txBody>
      </p:sp>
      <p:pic>
        <p:nvPicPr>
          <p:cNvPr id="1027" name="Picture 3" descr="C:\Users\Halter\Desktop\Struktura predsj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645228"/>
            <a:ext cx="4208463" cy="3607253"/>
          </a:xfrm>
          <a:prstGeom prst="rect">
            <a:avLst/>
          </a:prstGeom>
          <a:noFill/>
        </p:spPr>
      </p:pic>
      <p:pic>
        <p:nvPicPr>
          <p:cNvPr id="1028" name="Picture 4" descr="C:\Users\Halter\Desktop\BM-ostali p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743200"/>
            <a:ext cx="44196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Statut, čl. 79, vijeće gradske četvrti: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Može donijeti plan potreba za aktivnostima unapređenja kvalitete života:</a:t>
            </a:r>
          </a:p>
          <a:p>
            <a:r>
              <a:rPr lang="hr-HR" dirty="0" smtClean="0"/>
              <a:t>Kultura i zabava, sport i rekreacija, tehnička kultura, zdravlje, očuvanje okloliša, održiv razvoj, briga o djeci i mladima, odgoj i obrazovanje, skrb o osobama treće životne dobi.</a:t>
            </a:r>
          </a:p>
          <a:p>
            <a:r>
              <a:rPr lang="hr-HR" u="sng" dirty="0" smtClean="0"/>
              <a:t>S</a:t>
            </a:r>
            <a:r>
              <a:rPr lang="vi-VN" u="sng" dirty="0" smtClean="0"/>
              <a:t>urađuje s udrugama </a:t>
            </a:r>
            <a:r>
              <a:rPr lang="vi-VN" dirty="0" smtClean="0"/>
              <a:t>na svom području u pitanjima od interesa za građane gradske četvrti;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 err="1" smtClean="0"/>
              <a:t>Koliku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važnost</a:t>
            </a:r>
            <a:r>
              <a:rPr lang="en-US" sz="2000" b="1" dirty="0" smtClean="0"/>
              <a:t> u </a:t>
            </a:r>
            <a:r>
              <a:rPr lang="en-US" sz="2000" b="1" dirty="0" err="1" smtClean="0"/>
              <a:t>vašem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radu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pridajete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otvorenosti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tijela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gradske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četvrti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gradskih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upravnih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tijela</a:t>
            </a:r>
            <a:r>
              <a:rPr lang="en-US" sz="2000" b="1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pružanje</a:t>
            </a:r>
            <a:r>
              <a:rPr lang="en-US" sz="2000" dirty="0" smtClean="0"/>
              <a:t> </a:t>
            </a:r>
            <a:r>
              <a:rPr lang="en-US" sz="2000" dirty="0" err="1" smtClean="0"/>
              <a:t>neposredne</a:t>
            </a:r>
            <a:r>
              <a:rPr lang="en-US" sz="2000" dirty="0" smtClean="0"/>
              <a:t> </a:t>
            </a:r>
            <a:r>
              <a:rPr lang="en-US" sz="2000" dirty="0" err="1" smtClean="0"/>
              <a:t>pomoći</a:t>
            </a:r>
            <a:r>
              <a:rPr lang="en-US" sz="2000" dirty="0" smtClean="0"/>
              <a:t> u </a:t>
            </a:r>
            <a:r>
              <a:rPr lang="en-US" sz="2000" dirty="0" err="1" smtClean="0"/>
              <a:t>vidu</a:t>
            </a:r>
            <a:r>
              <a:rPr lang="en-US" sz="2000" dirty="0" smtClean="0"/>
              <a:t> </a:t>
            </a:r>
            <a:r>
              <a:rPr lang="en-US" sz="2000" dirty="0" err="1" smtClean="0"/>
              <a:t>pružanja</a:t>
            </a:r>
            <a:r>
              <a:rPr lang="en-US" sz="2000" dirty="0" smtClean="0"/>
              <a:t> </a:t>
            </a:r>
            <a:r>
              <a:rPr lang="en-US" sz="2000" dirty="0" err="1" smtClean="0"/>
              <a:t>traženih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informacija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stručnih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tehničkih</a:t>
            </a:r>
            <a:r>
              <a:rPr lang="en-US" sz="2000" dirty="0" smtClean="0"/>
              <a:t> </a:t>
            </a:r>
            <a:r>
              <a:rPr lang="en-US" sz="2000" dirty="0" err="1" smtClean="0"/>
              <a:t>usluga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C:\Users\Halter\Desktop\Važnost otvorenosti Z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229600" cy="4752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000" dirty="0" smtClean="0"/>
              <a:t>Udruge:</a:t>
            </a:r>
            <a:r>
              <a:rPr lang="hr-HR" sz="2000" b="1" dirty="0" smtClean="0"/>
              <a:t> Ako kontaktirate tijela zagrebačke mjesne samouprave, odgovaraju li ona redovito na vaše zahtjeve, pozive, prijedloge...? </a:t>
            </a:r>
            <a:r>
              <a:rPr lang="hr-HR" sz="2000" dirty="0" smtClean="0"/>
              <a:t>(Smatrate li njihove odgovore zadovoljavajućima?)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800" b="1" dirty="0" smtClean="0"/>
              <a:t>Smatrate li odgovore zadovoljavajućima? </a:t>
            </a:r>
            <a:r>
              <a:rPr lang="hr-HR" sz="2800" dirty="0" smtClean="0"/>
              <a:t>(Odgovori 10% ispitanika koji tvrde da redovito ili vrlo često kontaktiraju tijela mjesne samouprave) 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alter\Desktop\Povjere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6002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Statut, vijeće mjesnog odbora: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u="sng" dirty="0" smtClean="0">
                <a:latin typeface="Calibri" pitchFamily="34" charset="0"/>
              </a:rPr>
              <a:t>Surađuje s udrugama </a:t>
            </a:r>
            <a:r>
              <a:rPr lang="pl-PL" sz="2400" dirty="0" smtClean="0">
                <a:latin typeface="Calibri" pitchFamily="34" charset="0"/>
              </a:rPr>
              <a:t>na svom području u pitanjima od interesa za građane s područja mjesnog odbora (čl. 99);</a:t>
            </a:r>
          </a:p>
          <a:p>
            <a:r>
              <a:rPr lang="hr-HR" sz="2400" dirty="0" smtClean="0">
                <a:latin typeface="Calibri" pitchFamily="34" charset="0"/>
              </a:rPr>
              <a:t>Provodi sportske, </a:t>
            </a:r>
            <a:r>
              <a:rPr lang="vi-VN" sz="2400" dirty="0" smtClean="0">
                <a:latin typeface="Calibri" pitchFamily="34" charset="0"/>
              </a:rPr>
              <a:t>rekreacijske, kulturne, socijalne, javnozdravstvene, obrazovne i druge programe lokalnog značenja i pri tome </a:t>
            </a:r>
            <a:r>
              <a:rPr lang="vi-VN" sz="2400" u="sng" dirty="0" smtClean="0">
                <a:latin typeface="Calibri" pitchFamily="34" charset="0"/>
              </a:rPr>
              <a:t>surađuje s formalnim i neformalnim oblicima udruženja građana</a:t>
            </a:r>
            <a:r>
              <a:rPr lang="hr-HR" sz="2400" u="sng" dirty="0" smtClean="0">
                <a:latin typeface="Calibri" pitchFamily="34" charset="0"/>
              </a:rPr>
              <a:t> </a:t>
            </a:r>
            <a:r>
              <a:rPr lang="hr-HR" sz="2400" dirty="0" smtClean="0">
                <a:latin typeface="Calibri" pitchFamily="34" charset="0"/>
              </a:rPr>
              <a:t>(čl. 100)</a:t>
            </a:r>
            <a:r>
              <a:rPr lang="vi-VN" sz="2400" dirty="0" smtClean="0">
                <a:latin typeface="Calibri" pitchFamily="34" charset="0"/>
              </a:rPr>
              <a:t>;</a:t>
            </a:r>
            <a:endParaRPr lang="hr-HR" sz="2400" dirty="0" smtClean="0">
              <a:latin typeface="Calibri" pitchFamily="34" charset="0"/>
            </a:endParaRPr>
          </a:p>
          <a:p>
            <a:r>
              <a:rPr lang="hr-HR" sz="2400" dirty="0" smtClean="0"/>
              <a:t>P</a:t>
            </a:r>
            <a:r>
              <a:rPr lang="vi-VN" sz="2400" dirty="0" smtClean="0">
                <a:latin typeface="Calibri" pitchFamily="34" charset="0"/>
              </a:rPr>
              <a:t>rovodi programe čišćenja i uređenja okoliša i pri tome </a:t>
            </a:r>
            <a:r>
              <a:rPr lang="vi-VN" sz="2400" u="sng" dirty="0" smtClean="0">
                <a:latin typeface="Calibri" pitchFamily="34" charset="0"/>
              </a:rPr>
              <a:t>surađuje s organiziranim i neformalnim oblicima udruženja građana</a:t>
            </a:r>
            <a:r>
              <a:rPr lang="hr-HR" sz="2400" dirty="0" smtClean="0">
                <a:latin typeface="Calibri" pitchFamily="34" charset="0"/>
              </a:rPr>
              <a:t> (čl. 100).</a:t>
            </a:r>
          </a:p>
          <a:p>
            <a:r>
              <a:rPr lang="hr-HR" sz="2400" dirty="0" smtClean="0">
                <a:latin typeface="Calibri" pitchFamily="34" charset="0"/>
              </a:rPr>
              <a:t>Itd.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Sastav ispitanika – funkcija u vijeću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Halter\Desktop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229600" cy="5020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Sastav ispitanika – pripadnost većini ili manjini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Halter\Desktop\Manjina-već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06196"/>
            <a:ext cx="8305800" cy="5123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Posebne</a:t>
            </a:r>
            <a:r>
              <a:rPr lang="hr-HR" dirty="0" smtClean="0"/>
              <a:t> </a:t>
            </a:r>
            <a:r>
              <a:rPr lang="hr-HR" b="1" dirty="0" smtClean="0"/>
              <a:t>grupe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Predsjednici - potpredsjednici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Manjina</a:t>
            </a:r>
            <a:endParaRPr lang="en-US" sz="2000" dirty="0"/>
          </a:p>
        </p:txBody>
      </p:sp>
      <p:pic>
        <p:nvPicPr>
          <p:cNvPr id="5123" name="Picture 3" descr="C:\Users\Halter\Desktop\Predsj - sasta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743200"/>
            <a:ext cx="4038600" cy="3461657"/>
          </a:xfrm>
          <a:prstGeom prst="rect">
            <a:avLst/>
          </a:prstGeom>
          <a:noFill/>
        </p:spPr>
      </p:pic>
      <p:pic>
        <p:nvPicPr>
          <p:cNvPr id="5124" name="Picture 4" descr="C:\Users\Halter\Desktop\Manjina-sasta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688771"/>
            <a:ext cx="4140200" cy="3548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Sastav ispitanika s obzirom na područje rada udruge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1022</Words>
  <Application>Microsoft Office PowerPoint</Application>
  <PresentationFormat>On-screen Show (4:3)</PresentationFormat>
  <Paragraphs>74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Rezultati istraživanja: percepcija važnosti javnog i transparentnog rada vijeća mjesne samouprave</vt:lpstr>
      <vt:lpstr>Zakon o lokalnoj i područnoj (regionalnoj) samoupravi</vt:lpstr>
      <vt:lpstr>Statut Grada Zagreba</vt:lpstr>
      <vt:lpstr>Statut, čl. 79, vijeće gradske četvrti:</vt:lpstr>
      <vt:lpstr>Statut, vijeće mjesnog odbora:</vt:lpstr>
      <vt:lpstr>Sastav ispitanika – funkcija u vijeću</vt:lpstr>
      <vt:lpstr>Sastav ispitanika – pripadnost većini ili manjini</vt:lpstr>
      <vt:lpstr>Posebne grupe</vt:lpstr>
      <vt:lpstr>Sastav ispitanika s obzirom na područje rada udruge</vt:lpstr>
      <vt:lpstr>Koliko često kao građanin/ka i civilno-društveni aktivist/ica kontaktirate tijela zagrebačke mjesne samouprave (vijeća mjesnih odbora i vijeća gradskih četvrti)?</vt:lpstr>
      <vt:lpstr>Sastav 10% ispitanika koji tvrde da redovito ili vrlo često kontaktiraju tijela mjesne samouprave prema području rada udruge: </vt:lpstr>
      <vt:lpstr>Poštuju li se u radu vašega VMO-a načela proceduralnosti i demokratičnosti?</vt:lpstr>
      <vt:lpstr>Poštuju li se u radu vašega VMO-a načela proceduralnosti i demokratičnosti?</vt:lpstr>
      <vt:lpstr>Ako smatrate da vam je poznat rad vašega vijeća gradske četvrti:  kako biste ocijenili  demokratičnost njegova rada?</vt:lpstr>
      <vt:lpstr>Kako biste ocijenili  demokratičnost rada vašega VGČ-a? (Odgovori 10% ispitanika koji tvrde da redovito ili vrlo često kontaktiraju tijela mjesne samouprave) </vt:lpstr>
      <vt:lpstr>Udruge: Koliku važnost pridajete demokratičnosti i proceduralnosti rada VMO-a / VGČ-a?</vt:lpstr>
      <vt:lpstr>Prenose li zapisnici na primjeren način sadržaj sjednica?</vt:lpstr>
      <vt:lpstr>Prenose li zapisnici na primjeren način sadržaj sjednica?</vt:lpstr>
      <vt:lpstr>Objavljuju li se zapisnici sa sjednica vašega VMO-a / VGČ-a redovito na oglasnoj ploči?</vt:lpstr>
      <vt:lpstr>Objavljuju li se zapisnici sa sjednica vašega VMO-a / VGČ-a redovito na oglasnoj ploči?</vt:lpstr>
      <vt:lpstr>Objavljuju li se zapisnici sa sjednica vašega VMO-a / VGČ-a redovito na službenim internetskim stranicama?</vt:lpstr>
      <vt:lpstr>Objavljuju li se zapisnici sa sjednica vašega VMO-a / VGČ-a redovito na službenim internetskim stranicama?</vt:lpstr>
      <vt:lpstr>Objavljuju li se akti koje donosi vaš VMO /VGČ redovito na oglasnoj ploči / internet. stranicama?</vt:lpstr>
      <vt:lpstr>Objavljuju li se na oglasnoj ploči / služb. intern. stranicama informacije o terminima i dnevnom redu sjednica vašega VMO-a / VGČ-a i o mogućnostima njihova neposrednog praćenja?</vt:lpstr>
      <vt:lpstr>Smatrate li da je građanima pružena mogućnost da budu dobro upoznati s radom vašega VMO-a / VGČ-a?</vt:lpstr>
      <vt:lpstr>Smatrate li da je građanima pružena mogućnost da budu dobro upoznati s radom vašega VMO-a / VGČ-a?</vt:lpstr>
      <vt:lpstr>Udruge / aktivisti: Kako biste ocijenili otvorenost i transparentnost rada vašega vijeća gradske četvrti? </vt:lpstr>
      <vt:lpstr>Kako biste ocijenili otvorenost i transparentnost rada vašega vijeća gradske četvrti? (Odgovori 10% ispitanika koji tvrde da redovito ili vrlo često kontaktiraju tijela mjesne samouprave) </vt:lpstr>
      <vt:lpstr>Koliku važnost pridajete proaktivnoj objavi informacija o radu tijela mjesne samouprave na službenoj oglasnoj ploči odnosno na službenim internetskim stranicama?</vt:lpstr>
      <vt:lpstr>Kolika je zainteresiranost građana za rad vašega VMO-a?</vt:lpstr>
      <vt:lpstr>Kolika je zainteresiranost građana za rad vašega VMO-a?</vt:lpstr>
      <vt:lpstr>Koliko često kao građanin/ka i civilno-društveni aktivist/ica kontaktirate tijela zagrebačke mjesne samouprave?</vt:lpstr>
      <vt:lpstr>Smatrate li da bi olakšavanje pristupa informacijama o radu vašega VMO-a / VGČ-a doprinijelo većoj zainteresiranosti građana za njegov rad?</vt:lpstr>
      <vt:lpstr>Udruge: Koliku važnost pridajete uključenosti građana u neposredno odlučivanje o lokalnim poslovima kroz jedinice mjesne samouprave – GČ-e i MO-e?</vt:lpstr>
      <vt:lpstr>Kako biste ocijenili suradnju vašega VMO-a / VGČ-a s građanskim udrugama?</vt:lpstr>
      <vt:lpstr>Kako biste ocijenili suradnju vašega VMO-a / VGČ-a s građanskim udrugama?</vt:lpstr>
      <vt:lpstr>Je li vama kao vijećniku/ici omogućen pristup svim informacijama koje su vam potrebne u radu? (Možete li kao vijećnici u mjesnoj samoupravi dobiti tražene podatke i obavijesti od tijela gradske četvrti i gradskih upravnih tijela? Omogućuju li vam gradska upravna tijela korištenje njihovih stručnih i tehničkih usluga?)</vt:lpstr>
      <vt:lpstr>Je li vama kao vijećniku/ici omogućen pristup svim informacijama koje su vam potrebne u radu?</vt:lpstr>
      <vt:lpstr>Je li vama kao vijećniku/ici omogućen pristup svim informacijama koje su vam potrebne u radu?</vt:lpstr>
      <vt:lpstr>Koliku važnost u vašem radu pridajete otvorenosti tijela gradske četvrti i gradskih upravnih tijela za pružanje neposredne pomoći u vidu pružanja traženih informacija te stručnih i tehničkih usluga?</vt:lpstr>
      <vt:lpstr>Udruge: Ako kontaktirate tijela zagrebačke mjesne samouprave, odgovaraju li ona redovito na vaše zahtjeve, pozive, prijedloge...? (Smatrate li njihove odgovore zadovoljavajućima?)</vt:lpstr>
      <vt:lpstr>Smatrate li odgovore zadovoljavajućima? (Odgovori 10% ispitanika koji tvrde da redovito ili vrlo često kontaktiraju tijela mjesne samouprave) </vt:lpstr>
      <vt:lpstr>Slide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Rezultati istraživanja: percepcija važnosti javnog i transparentnog rada vijeća mjesne samouprave</dc:title>
  <dc:creator>Halter</dc:creator>
  <cp:lastModifiedBy>Halter</cp:lastModifiedBy>
  <cp:revision>212</cp:revision>
  <dcterms:created xsi:type="dcterms:W3CDTF">2006-08-16T00:00:00Z</dcterms:created>
  <dcterms:modified xsi:type="dcterms:W3CDTF">2018-11-30T12:00:06Z</dcterms:modified>
</cp:coreProperties>
</file>